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88" r:id="rId3"/>
    <p:sldId id="337" r:id="rId4"/>
    <p:sldId id="343" r:id="rId5"/>
    <p:sldId id="338" r:id="rId6"/>
    <p:sldId id="339" r:id="rId7"/>
    <p:sldId id="340" r:id="rId8"/>
    <p:sldId id="341" r:id="rId9"/>
    <p:sldId id="342" r:id="rId10"/>
    <p:sldId id="292" r:id="rId11"/>
    <p:sldId id="332" r:id="rId12"/>
    <p:sldId id="289" r:id="rId13"/>
    <p:sldId id="290" r:id="rId14"/>
    <p:sldId id="259" r:id="rId15"/>
    <p:sldId id="291" r:id="rId16"/>
    <p:sldId id="278" r:id="rId17"/>
    <p:sldId id="279" r:id="rId18"/>
    <p:sldId id="269" r:id="rId19"/>
    <p:sldId id="282" r:id="rId20"/>
    <p:sldId id="316" r:id="rId21"/>
    <p:sldId id="317" r:id="rId22"/>
    <p:sldId id="334" r:id="rId23"/>
    <p:sldId id="333" r:id="rId24"/>
    <p:sldId id="284" r:id="rId25"/>
    <p:sldId id="319" r:id="rId26"/>
    <p:sldId id="286" r:id="rId27"/>
    <p:sldId id="296" r:id="rId28"/>
    <p:sldId id="304" r:id="rId29"/>
    <p:sldId id="307" r:id="rId30"/>
    <p:sldId id="308" r:id="rId31"/>
    <p:sldId id="306" r:id="rId32"/>
    <p:sldId id="310" r:id="rId33"/>
    <p:sldId id="312" r:id="rId34"/>
    <p:sldId id="318" r:id="rId35"/>
    <p:sldId id="314" r:id="rId36"/>
    <p:sldId id="321" r:id="rId37"/>
    <p:sldId id="322" r:id="rId38"/>
    <p:sldId id="323" r:id="rId39"/>
    <p:sldId id="324" r:id="rId40"/>
    <p:sldId id="325" r:id="rId41"/>
    <p:sldId id="313" r:id="rId42"/>
    <p:sldId id="344" r:id="rId43"/>
    <p:sldId id="287" r:id="rId44"/>
    <p:sldId id="311" r:id="rId45"/>
    <p:sldId id="336" r:id="rId46"/>
    <p:sldId id="345" r:id="rId47"/>
    <p:sldId id="346" r:id="rId48"/>
    <p:sldId id="326" r:id="rId49"/>
    <p:sldId id="347" r:id="rId50"/>
    <p:sldId id="330" r:id="rId51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 autoAdjust="0"/>
    <p:restoredTop sz="90969" autoAdjust="0"/>
  </p:normalViewPr>
  <p:slideViewPr>
    <p:cSldViewPr>
      <p:cViewPr>
        <p:scale>
          <a:sx n="47" d="100"/>
          <a:sy n="47" d="100"/>
        </p:scale>
        <p:origin x="2310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72;&#1078;&#1072;\YandexDisk\&#1048;&#1050;&#1058;%20&#1073;&#1077;&#1079;&#1086;&#1087;&#1072;&#1089;&#1085;&#1086;&#1089;&#1090;&#110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72;&#1078;&#1072;\YandexDisk\&#1048;&#1050;&#1058;%20&#1073;&#1077;&#1079;&#1086;&#1087;&#1072;&#1089;&#1085;&#1086;&#1089;&#1090;&#110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72;&#1078;&#1072;\YandexDisk\&#1048;&#1050;&#1058;%20&#1073;&#1077;&#1079;&#1086;&#1087;&#1072;&#1089;&#1085;&#1086;&#1089;&#1090;&#110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72;&#1078;&#1072;\YandexDisk\&#1048;&#1050;&#1058;%20&#1073;&#1077;&#1079;&#1086;&#1087;&#1072;&#1089;&#1085;&#1086;&#1089;&#1090;&#110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72;&#1078;&#1072;\YandexDisk\&#1048;&#1050;&#1058;%20&#1073;&#1077;&#1079;&#1086;&#1087;&#1072;&#1089;&#1085;&#1086;&#1089;&#1090;&#110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72;&#1078;&#1072;\YandexDisk\&#1048;&#1050;&#1058;%20&#1073;&#1077;&#1079;&#1086;&#1087;&#1072;&#1089;&#1085;&#1086;&#1089;&#1090;&#1100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72;&#1078;&#1072;\YandexDisk\&#1048;&#1050;&#1058;%20&#1073;&#1077;&#1079;&#1086;&#1087;&#1072;&#1089;&#1085;&#1086;&#1089;&#1090;&#1100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72;&#1078;&#1072;\YandexDisk\&#1048;&#1050;&#1058;%20&#1073;&#1077;&#1079;&#1086;&#1087;&#1072;&#1089;&#1085;&#1086;&#1089;&#1090;&#110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/>
              <a:t>Есть ли у вас дома компьютер? 1-4 кл.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8.6111111111111013E-2"/>
                  <c:y val="-8.33333333333332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2222222222222215E-2"/>
                  <c:y val="0.143518518518518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t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Лист1!$B$1:$C$1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73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/>
              <a:t>Подключён ли ваш компьютер к интернету?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Лист3!$A$1:$B$1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Лист3!$A$2:$B$2</c:f>
              <c:numCache>
                <c:formatCode>General</c:formatCode>
                <c:ptCount val="2"/>
                <c:pt idx="0">
                  <c:v>66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/>
              <a:t>У вас на домашнем компьютере установлен Интернет? 5-11 кл.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9.0061650648901606E-2"/>
                  <c:y val="-8.97861622770206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937113931318915E-2"/>
                  <c:y val="6.2641508565363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Лист5!$A$1:$B$1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Лист5!$A$2:$B$2</c:f>
              <c:numCache>
                <c:formatCode>General</c:formatCode>
                <c:ptCount val="2"/>
                <c:pt idx="0">
                  <c:v>91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/>
              <a:t>Любите ли вы сидеть за компьютером</a:t>
            </a:r>
            <a:r>
              <a:rPr lang="ru-RU" sz="2800" b="1" dirty="0" smtClean="0"/>
              <a:t>?</a:t>
            </a:r>
          </a:p>
          <a:p>
            <a:pPr>
              <a:defRPr sz="2800" b="1"/>
            </a:pPr>
            <a:r>
              <a:rPr lang="en-US" sz="2800" b="1" dirty="0" smtClean="0"/>
              <a:t> 1-4 </a:t>
            </a:r>
            <a:r>
              <a:rPr lang="ru-RU" sz="2800" b="1" dirty="0" smtClean="0"/>
              <a:t>класс</a:t>
            </a:r>
            <a:endParaRPr lang="ru-RU" sz="2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Лист2!$A$1:$B$1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Лист2!$A$2:$B$2</c:f>
              <c:numCache>
                <c:formatCode>General</c:formatCode>
                <c:ptCount val="2"/>
                <c:pt idx="0">
                  <c:v>47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/>
              <a:t>Что вы делаете на </a:t>
            </a:r>
            <a:r>
              <a:rPr lang="ru-RU" sz="3200" b="1" dirty="0" smtClean="0"/>
              <a:t>компьютере?</a:t>
            </a:r>
            <a:endParaRPr lang="en-US" sz="3200" b="1" dirty="0" smtClean="0"/>
          </a:p>
          <a:p>
            <a:pPr>
              <a:defRPr sz="3200" b="1"/>
            </a:pPr>
            <a:endParaRPr lang="ru-RU" sz="3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Лист4!$A$1:$D$1</c:f>
              <c:strCache>
                <c:ptCount val="4"/>
                <c:pt idx="0">
                  <c:v>Играю</c:v>
                </c:pt>
                <c:pt idx="1">
                  <c:v>Рисую</c:v>
                </c:pt>
                <c:pt idx="2">
                  <c:v>Слушаю музыку</c:v>
                </c:pt>
                <c:pt idx="3">
                  <c:v>Учу уроки</c:v>
                </c:pt>
              </c:strCache>
            </c:strRef>
          </c:cat>
          <c:val>
            <c:numRef>
              <c:f>Лист4!$A$2:$D$2</c:f>
              <c:numCache>
                <c:formatCode>General</c:formatCode>
                <c:ptCount val="4"/>
                <c:pt idx="0">
                  <c:v>54</c:v>
                </c:pt>
                <c:pt idx="1">
                  <c:v>19</c:v>
                </c:pt>
                <c:pt idx="2">
                  <c:v>32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/>
              <a:t>Что вам больше всего нравиться в Интернете</a:t>
            </a:r>
            <a:r>
              <a:rPr lang="ru-RU" sz="2800" b="1" dirty="0" smtClean="0"/>
              <a:t>?</a:t>
            </a:r>
            <a:r>
              <a:rPr lang="en-US" sz="2800" b="1" dirty="0" smtClean="0"/>
              <a:t> 5-11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кл</a:t>
            </a:r>
            <a:r>
              <a:rPr lang="ru-RU" sz="2800" b="1" dirty="0" smtClean="0"/>
              <a:t>.</a:t>
            </a:r>
            <a:r>
              <a:rPr lang="en-US" sz="2800" b="1" dirty="0" smtClean="0"/>
              <a:t> </a:t>
            </a:r>
            <a:endParaRPr lang="ru-RU" sz="2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Лист7!$A$1:$A$7</c:f>
              <c:strCache>
                <c:ptCount val="7"/>
                <c:pt idx="0">
                  <c:v>Искать новую информацию</c:v>
                </c:pt>
                <c:pt idx="1">
                  <c:v>Заводить новых друзей</c:v>
                </c:pt>
                <c:pt idx="2">
                  <c:v>Общаться с разными людьми</c:v>
                </c:pt>
                <c:pt idx="3">
                  <c:v>Играть в игры</c:v>
                </c:pt>
                <c:pt idx="4">
                  <c:v>Участвовать в конкурсах</c:v>
                </c:pt>
                <c:pt idx="5">
                  <c:v>Рассматривать географические карты</c:v>
                </c:pt>
                <c:pt idx="6">
                  <c:v>Другое (смотреть фильмы)</c:v>
                </c:pt>
              </c:strCache>
            </c:strRef>
          </c:cat>
          <c:val>
            <c:numRef>
              <c:f>Лист7!$B$1:$B$7</c:f>
              <c:numCache>
                <c:formatCode>General</c:formatCode>
                <c:ptCount val="7"/>
                <c:pt idx="0">
                  <c:v>64</c:v>
                </c:pt>
                <c:pt idx="1">
                  <c:v>38</c:v>
                </c:pt>
                <c:pt idx="2">
                  <c:v>50</c:v>
                </c:pt>
                <c:pt idx="3">
                  <c:v>54</c:v>
                </c:pt>
                <c:pt idx="4">
                  <c:v>19</c:v>
                </c:pt>
                <c:pt idx="5">
                  <c:v>10</c:v>
                </c:pt>
                <c:pt idx="6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4206792"/>
        <c:axId val="214203656"/>
      </c:barChart>
      <c:catAx>
        <c:axId val="214206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203656"/>
        <c:crosses val="autoZero"/>
        <c:auto val="1"/>
        <c:lblAlgn val="ctr"/>
        <c:lblOffset val="100"/>
        <c:noMultiLvlLbl val="0"/>
      </c:catAx>
      <c:valAx>
        <c:axId val="214203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206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/>
              <a:t>Как ваши родители воспринимают ваши занятия в Интернете?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1666666666666664E-2"/>
                  <c:y val="7.72555839434341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Лист8!$A$1:$A$3</c:f>
              <c:strCache>
                <c:ptCount val="3"/>
                <c:pt idx="0">
                  <c:v>Хорошо, считают, что это полезно</c:v>
                </c:pt>
                <c:pt idx="1">
                  <c:v>Плохо, считают, что это не безопасно</c:v>
                </c:pt>
                <c:pt idx="2">
                  <c:v>Ничего не говорят</c:v>
                </c:pt>
              </c:strCache>
            </c:strRef>
          </c:cat>
          <c:val>
            <c:numRef>
              <c:f>Лист8!$B$1:$B$3</c:f>
              <c:numCache>
                <c:formatCode>General</c:formatCode>
                <c:ptCount val="3"/>
                <c:pt idx="0">
                  <c:v>29</c:v>
                </c:pt>
                <c:pt idx="1">
                  <c:v>40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/>
              <a:t>Какие опасности </a:t>
            </a:r>
            <a:r>
              <a:rPr lang="ru-RU" sz="2800" b="1" dirty="0" smtClean="0"/>
              <a:t>подстерегают </a:t>
            </a:r>
            <a:r>
              <a:rPr lang="ru-RU" sz="2800" b="1" dirty="0"/>
              <a:t>нас в Интернете</a:t>
            </a:r>
            <a:r>
              <a:rPr lang="ru-RU" sz="2800" b="1" dirty="0" smtClean="0"/>
              <a:t>?</a:t>
            </a:r>
            <a:r>
              <a:rPr lang="en-US" sz="2800" b="1" dirty="0" smtClean="0"/>
              <a:t> 5-11 </a:t>
            </a:r>
            <a:r>
              <a:rPr lang="ru-RU" sz="2800" b="1" dirty="0" err="1" smtClean="0"/>
              <a:t>кл</a:t>
            </a:r>
            <a:r>
              <a:rPr lang="ru-RU" sz="2800" b="1" dirty="0" smtClean="0"/>
              <a:t>.</a:t>
            </a:r>
            <a:endParaRPr lang="ru-RU" sz="2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Лист9!$A$1:$A$7</c:f>
              <c:strCache>
                <c:ptCount val="7"/>
                <c:pt idx="0">
                  <c:v>Вредоносные программы</c:v>
                </c:pt>
                <c:pt idx="1">
                  <c:v>Интернет-мошенничество</c:v>
                </c:pt>
                <c:pt idx="2">
                  <c:v>Азартные игры</c:v>
                </c:pt>
                <c:pt idx="3">
                  <c:v>Онлайновое пиратство</c:v>
                </c:pt>
                <c:pt idx="4">
                  <c:v>Интернет-дневники</c:v>
                </c:pt>
                <c:pt idx="5">
                  <c:v>Недостоверная информация</c:v>
                </c:pt>
                <c:pt idx="6">
                  <c:v>Материалы не желательного содержания</c:v>
                </c:pt>
              </c:strCache>
            </c:strRef>
          </c:cat>
          <c:val>
            <c:numRef>
              <c:f>Лист9!$B$1:$B$7</c:f>
              <c:numCache>
                <c:formatCode>General</c:formatCode>
                <c:ptCount val="7"/>
                <c:pt idx="0">
                  <c:v>85</c:v>
                </c:pt>
                <c:pt idx="1">
                  <c:v>62</c:v>
                </c:pt>
                <c:pt idx="2">
                  <c:v>50</c:v>
                </c:pt>
                <c:pt idx="3">
                  <c:v>32</c:v>
                </c:pt>
                <c:pt idx="4">
                  <c:v>20</c:v>
                </c:pt>
                <c:pt idx="5">
                  <c:v>62</c:v>
                </c:pt>
                <c:pt idx="6">
                  <c:v>63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4204440"/>
        <c:axId val="214204832"/>
      </c:barChart>
      <c:catAx>
        <c:axId val="214204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204832"/>
        <c:crosses val="autoZero"/>
        <c:auto val="1"/>
        <c:lblAlgn val="ctr"/>
        <c:lblOffset val="100"/>
        <c:noMultiLvlLbl val="0"/>
      </c:catAx>
      <c:valAx>
        <c:axId val="2142048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204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E2001-A94C-4D1F-8098-BAF5F32F0754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8049A-A9C1-46EE-BDE5-8A79DC457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59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72986-D761-4427-B614-2512E6049D7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49638" y="844550"/>
            <a:ext cx="3043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54375"/>
            <a:ext cx="7954963" cy="2662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23A92-D1D0-4CDE-94EC-3290C5FB0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3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23A92-D1D0-4CDE-94EC-3290C5FB03B9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5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23A92-D1D0-4CDE-94EC-3290C5FB03B9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18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069-F119-42FD-9D60-D44724D39FE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B53E-F3FE-4DE1-84BC-62FC5F1C6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069-F119-42FD-9D60-D44724D39FE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B53E-F3FE-4DE1-84BC-62FC5F1C6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069-F119-42FD-9D60-D44724D39FE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B53E-F3FE-4DE1-84BC-62FC5F1C6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069-F119-42FD-9D60-D44724D39FE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B53E-F3FE-4DE1-84BC-62FC5F1C6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069-F119-42FD-9D60-D44724D39FE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B53E-F3FE-4DE1-84BC-62FC5F1C6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069-F119-42FD-9D60-D44724D39FE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B53E-F3FE-4DE1-84BC-62FC5F1C6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069-F119-42FD-9D60-D44724D39FE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B53E-F3FE-4DE1-84BC-62FC5F1C6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069-F119-42FD-9D60-D44724D39FE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B53E-F3FE-4DE1-84BC-62FC5F1C6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069-F119-42FD-9D60-D44724D39FE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B53E-F3FE-4DE1-84BC-62FC5F1C6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069-F119-42FD-9D60-D44724D39FE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B53E-F3FE-4DE1-84BC-62FC5F1C6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069-F119-42FD-9D60-D44724D39FE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B53E-F3FE-4DE1-84BC-62FC5F1C6A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6069-F119-42FD-9D60-D44724D39FED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EB53E-F3FE-4DE1-84BC-62FC5F1C6A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1041;&#1077;&#1079;&#1086;&#1087;&#1072;&#1089;&#1085;&#1099;&#1081;%20&#1080;&#1085;&#1090;&#1077;&#1088;&#1085;&#1077;&#1090;240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babyme%20%20the%20new%20evian%20film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802"/>
            <a:ext cx="8429684" cy="207170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Безопасный интернет.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812394"/>
            <a:ext cx="6072198" cy="1045606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Заместитель директора по ВР</a:t>
            </a:r>
          </a:p>
          <a:p>
            <a:pPr algn="r"/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КОНОВАЛОВА Е.В.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6418" t="23483" r="9445" b="4769"/>
          <a:stretch/>
        </p:blipFill>
        <p:spPr bwMode="auto">
          <a:xfrm>
            <a:off x="1907704" y="1772816"/>
            <a:ext cx="5664313" cy="363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Пренски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цифровые аборигены (2001)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20" y="1268760"/>
            <a:ext cx="9144000" cy="5257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Цифровые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аборигены </a:t>
            </a: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–родились в цифровую эпоху и с раннего возраста используют цифровые технологии</a:t>
            </a: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Цифровые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иммигранты </a:t>
            </a: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–те, кому пришлось осваивать цифровую среду в сознательном возрасте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308" y="4378942"/>
            <a:ext cx="2456692" cy="248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096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701" y="-25380"/>
            <a:ext cx="9190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1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1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347029-3f54770861d9609a.jpg (480×360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7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6" name="Picture 8" descr="http://tnu.podelise.ru/pars_docs/refs/220/219233/219233_html_m381c5a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0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929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7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46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8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548055"/>
              </p:ext>
            </p:extLst>
          </p:nvPr>
        </p:nvGraphicFramePr>
        <p:xfrm>
          <a:off x="35163" y="980728"/>
          <a:ext cx="8686800" cy="612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009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/>
          <a:srcRect r="1176" b="63924"/>
          <a:stretch/>
        </p:blipFill>
        <p:spPr bwMode="auto">
          <a:xfrm>
            <a:off x="0" y="-62630"/>
            <a:ext cx="903649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696"/>
            <a:ext cx="7668344" cy="6864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8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6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84"/>
            <a:ext cx="91712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6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237218"/>
              </p:ext>
            </p:extLst>
          </p:nvPr>
        </p:nvGraphicFramePr>
        <p:xfrm>
          <a:off x="0" y="1196752"/>
          <a:ext cx="89644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18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3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3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594482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3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AutoShape 4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T0" fmla="*/ 2412207 w 21600"/>
              <a:gd name="T1" fmla="*/ 0 h 21600"/>
              <a:gd name="T2" fmla="*/ 36183 w 21600"/>
              <a:gd name="T3" fmla="*/ 2349441 h 21600"/>
              <a:gd name="T4" fmla="*/ 2412207 w 21600"/>
              <a:gd name="T5" fmla="*/ 71115 h 21600"/>
              <a:gd name="T6" fmla="*/ 4788230 w 21600"/>
              <a:gd name="T7" fmla="*/ 23494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l"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50179" name="AutoShape 5"/>
          <p:cNvSpPr>
            <a:spLocks noChangeArrowheads="1"/>
          </p:cNvSpPr>
          <p:nvPr/>
        </p:nvSpPr>
        <p:spPr bwMode="ltGray">
          <a:xfrm rot="5400000" flipH="1">
            <a:off x="-2016918" y="2040731"/>
            <a:ext cx="4032250" cy="3929063"/>
          </a:xfrm>
          <a:custGeom>
            <a:avLst/>
            <a:gdLst>
              <a:gd name="T0" fmla="*/ 2016125 w 21600"/>
              <a:gd name="T1" fmla="*/ 0 h 21600"/>
              <a:gd name="T2" fmla="*/ 1002836 w 21600"/>
              <a:gd name="T3" fmla="*/ 1964532 h 21600"/>
              <a:gd name="T4" fmla="*/ 2016125 w 21600"/>
              <a:gd name="T5" fmla="*/ 1954345 h 21600"/>
              <a:gd name="T6" fmla="*/ 3029414 w 21600"/>
              <a:gd name="T7" fmla="*/ 196453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50180" name="AutoShape 10"/>
          <p:cNvSpPr>
            <a:spLocks noChangeArrowheads="1"/>
          </p:cNvSpPr>
          <p:nvPr/>
        </p:nvSpPr>
        <p:spPr bwMode="gray">
          <a:xfrm>
            <a:off x="2213019" y="4520678"/>
            <a:ext cx="4419600" cy="68103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ru-RU" sz="1500" b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50188" name="Text Box 47"/>
          <p:cNvSpPr txBox="1">
            <a:spLocks noChangeArrowheads="1"/>
          </p:cNvSpPr>
          <p:nvPr/>
        </p:nvSpPr>
        <p:spPr bwMode="auto">
          <a:xfrm>
            <a:off x="-68263" y="3429000"/>
            <a:ext cx="21732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latin typeface="Arial" panose="020B0604020202020204" pitchFamily="34" charset="0"/>
              </a:rPr>
              <a:t>Категории </a:t>
            </a:r>
          </a:p>
          <a:p>
            <a:pPr algn="ctr" eaLnBrk="1" hangingPunct="1"/>
            <a:r>
              <a:rPr lang="ru-RU" altLang="ru-RU" sz="1800" b="1" dirty="0">
                <a:latin typeface="Arial" panose="020B0604020202020204" pitchFamily="34" charset="0"/>
              </a:rPr>
              <a:t>классификации,</a:t>
            </a:r>
          </a:p>
          <a:p>
            <a:pPr algn="ctr" eaLnBrk="1" hangingPunct="1"/>
            <a:r>
              <a:rPr lang="ru-RU" altLang="ru-RU" sz="1800" b="1" dirty="0">
                <a:latin typeface="Arial" panose="020B0604020202020204" pitchFamily="34" charset="0"/>
              </a:rPr>
              <a:t>и ее обозначение</a:t>
            </a:r>
          </a:p>
        </p:txBody>
      </p:sp>
      <p:sp>
        <p:nvSpPr>
          <p:cNvPr id="208960" name="Rectangle 6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92150"/>
            <a:ext cx="9144000" cy="503238"/>
          </a:xfrm>
          <a:noFill/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000" b="1" dirty="0" smtClean="0">
                <a:solidFill>
                  <a:srgbClr val="CC3300"/>
                </a:solidFill>
              </a:rPr>
              <a:t>Классификация информационной продукции</a:t>
            </a:r>
            <a:endParaRPr lang="en-US" altLang="ko-KR" sz="2000" b="1" dirty="0" smtClean="0">
              <a:solidFill>
                <a:srgbClr val="CC3300"/>
              </a:solidFill>
              <a:ea typeface="굴림" panose="020B0600000101010101" pitchFamily="34" charset="-127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539750" y="0"/>
            <a:ext cx="8856663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algn="l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1200" dirty="0">
              <a:solidFill>
                <a:schemeClr val="tx1"/>
              </a:solidFill>
            </a:endParaRPr>
          </a:p>
        </p:txBody>
      </p:sp>
      <p:sp>
        <p:nvSpPr>
          <p:cNvPr id="50191" name="AutoShape 10"/>
          <p:cNvSpPr>
            <a:spLocks noChangeArrowheads="1"/>
          </p:cNvSpPr>
          <p:nvPr/>
        </p:nvSpPr>
        <p:spPr bwMode="gray">
          <a:xfrm>
            <a:off x="2146300" y="2454275"/>
            <a:ext cx="4419600" cy="68103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ru-RU" sz="1500" b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50192" name="AutoShape 10"/>
          <p:cNvSpPr>
            <a:spLocks noChangeArrowheads="1"/>
          </p:cNvSpPr>
          <p:nvPr/>
        </p:nvSpPr>
        <p:spPr bwMode="gray">
          <a:xfrm>
            <a:off x="2247901" y="3623394"/>
            <a:ext cx="4419600" cy="68103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ru-RU" sz="1500" b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50193" name="AutoShape 10"/>
          <p:cNvSpPr>
            <a:spLocks noChangeArrowheads="1"/>
          </p:cNvSpPr>
          <p:nvPr/>
        </p:nvSpPr>
        <p:spPr bwMode="gray">
          <a:xfrm>
            <a:off x="1619250" y="1484313"/>
            <a:ext cx="4419600" cy="68103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500" b="1">
                <a:solidFill>
                  <a:srgbClr val="006699"/>
                </a:solidFill>
                <a:latin typeface="Arial" panose="020B0604020202020204" pitchFamily="34" charset="0"/>
              </a:rPr>
              <a:t>Информационная продукция для детей, </a:t>
            </a:r>
          </a:p>
          <a:p>
            <a:pPr algn="ctr" eaLnBrk="1" hangingPunct="1"/>
            <a:r>
              <a:rPr lang="ru-RU" altLang="ru-RU" sz="1500" b="1">
                <a:solidFill>
                  <a:srgbClr val="006699"/>
                </a:solidFill>
                <a:latin typeface="Arial" panose="020B0604020202020204" pitchFamily="34" charset="0"/>
              </a:rPr>
              <a:t>не достигших возраста шести лет  </a:t>
            </a:r>
            <a:r>
              <a:rPr lang="ru-RU" altLang="ru-RU" sz="1500" b="1">
                <a:solidFill>
                  <a:srgbClr val="FF0066"/>
                </a:solidFill>
                <a:latin typeface="Arial" panose="020B0604020202020204" pitchFamily="34" charset="0"/>
              </a:rPr>
              <a:t>0+</a:t>
            </a:r>
            <a:endParaRPr lang="en-US" altLang="ru-RU" sz="15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50194" name="AutoShape 10"/>
          <p:cNvSpPr>
            <a:spLocks noChangeArrowheads="1"/>
          </p:cNvSpPr>
          <p:nvPr/>
        </p:nvSpPr>
        <p:spPr bwMode="gray">
          <a:xfrm>
            <a:off x="2213019" y="5516563"/>
            <a:ext cx="3970294" cy="68103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ru-RU" sz="1500" b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50256" name="AutoShape 80"/>
          <p:cNvSpPr>
            <a:spLocks noChangeArrowheads="1"/>
          </p:cNvSpPr>
          <p:nvPr/>
        </p:nvSpPr>
        <p:spPr bwMode="gray">
          <a:xfrm>
            <a:off x="2987675" y="6669088"/>
            <a:ext cx="914400" cy="914400"/>
          </a:xfrm>
          <a:prstGeom prst="star16">
            <a:avLst>
              <a:gd name="adj" fmla="val 37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0257" name="AutoShape 81"/>
          <p:cNvSpPr>
            <a:spLocks noChangeArrowheads="1"/>
          </p:cNvSpPr>
          <p:nvPr/>
        </p:nvSpPr>
        <p:spPr bwMode="gray">
          <a:xfrm>
            <a:off x="8388350" y="2708275"/>
            <a:ext cx="554038" cy="411163"/>
          </a:xfrm>
          <a:prstGeom prst="star16">
            <a:avLst>
              <a:gd name="adj" fmla="val 37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0259" name="Rectangle 83"/>
          <p:cNvSpPr>
            <a:spLocks noChangeArrowheads="1"/>
          </p:cNvSpPr>
          <p:nvPr/>
        </p:nvSpPr>
        <p:spPr bwMode="gray">
          <a:xfrm>
            <a:off x="2268538" y="2492375"/>
            <a:ext cx="457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500" b="1">
                <a:solidFill>
                  <a:srgbClr val="006699"/>
                </a:solidFill>
                <a:latin typeface="Arial" panose="020B0604020202020204" pitchFamily="34" charset="0"/>
              </a:rPr>
              <a:t>Информационная продукция для детей, </a:t>
            </a:r>
          </a:p>
          <a:p>
            <a:r>
              <a:rPr lang="ru-RU" altLang="ru-RU" sz="1500" b="1">
                <a:solidFill>
                  <a:srgbClr val="006699"/>
                </a:solidFill>
                <a:latin typeface="Arial" panose="020B0604020202020204" pitchFamily="34" charset="0"/>
              </a:rPr>
              <a:t>достигших возраста шести  лет  </a:t>
            </a:r>
            <a:r>
              <a:rPr lang="ru-RU" altLang="ru-RU" sz="1500" b="1">
                <a:solidFill>
                  <a:srgbClr val="FF0066"/>
                </a:solidFill>
                <a:latin typeface="Arial" panose="020B0604020202020204" pitchFamily="34" charset="0"/>
              </a:rPr>
              <a:t>6+</a:t>
            </a:r>
          </a:p>
        </p:txBody>
      </p:sp>
      <p:sp>
        <p:nvSpPr>
          <p:cNvPr id="50260" name="Rectangle 84"/>
          <p:cNvSpPr>
            <a:spLocks noChangeArrowheads="1"/>
          </p:cNvSpPr>
          <p:nvPr/>
        </p:nvSpPr>
        <p:spPr bwMode="gray">
          <a:xfrm>
            <a:off x="2339975" y="3644900"/>
            <a:ext cx="457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500" b="1">
                <a:solidFill>
                  <a:srgbClr val="006699"/>
                </a:solidFill>
                <a:latin typeface="Arial" panose="020B0604020202020204" pitchFamily="34" charset="0"/>
              </a:rPr>
              <a:t>Информационная продукция для детей, </a:t>
            </a:r>
          </a:p>
          <a:p>
            <a:r>
              <a:rPr lang="ru-RU" altLang="ru-RU" sz="1500" b="1">
                <a:solidFill>
                  <a:srgbClr val="006699"/>
                </a:solidFill>
                <a:latin typeface="Arial" panose="020B0604020202020204" pitchFamily="34" charset="0"/>
              </a:rPr>
              <a:t>достигших возраста двенадцати  лет </a:t>
            </a:r>
            <a:r>
              <a:rPr lang="ru-RU" altLang="ru-RU" sz="1500" b="1">
                <a:solidFill>
                  <a:srgbClr val="FF0066"/>
                </a:solidFill>
                <a:latin typeface="Arial" panose="020B0604020202020204" pitchFamily="34" charset="0"/>
              </a:rPr>
              <a:t>12+</a:t>
            </a:r>
          </a:p>
        </p:txBody>
      </p:sp>
      <p:sp>
        <p:nvSpPr>
          <p:cNvPr id="50261" name="Rectangle 85"/>
          <p:cNvSpPr>
            <a:spLocks noChangeArrowheads="1"/>
          </p:cNvSpPr>
          <p:nvPr/>
        </p:nvSpPr>
        <p:spPr bwMode="gray">
          <a:xfrm>
            <a:off x="2268538" y="4581525"/>
            <a:ext cx="457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500" b="1">
                <a:solidFill>
                  <a:srgbClr val="006699"/>
                </a:solidFill>
                <a:latin typeface="Arial" panose="020B0604020202020204" pitchFamily="34" charset="0"/>
              </a:rPr>
              <a:t>Информационная продукция для детей, </a:t>
            </a:r>
          </a:p>
          <a:p>
            <a:r>
              <a:rPr lang="ru-RU" altLang="ru-RU" sz="1500" b="1">
                <a:solidFill>
                  <a:srgbClr val="006699"/>
                </a:solidFill>
                <a:latin typeface="Arial" panose="020B0604020202020204" pitchFamily="34" charset="0"/>
              </a:rPr>
              <a:t> достигших возраста шестнадцати лет </a:t>
            </a:r>
            <a:r>
              <a:rPr lang="ru-RU" altLang="ru-RU" sz="1500" b="1">
                <a:solidFill>
                  <a:srgbClr val="FF0066"/>
                </a:solidFill>
                <a:latin typeface="Arial" panose="020B0604020202020204" pitchFamily="34" charset="0"/>
              </a:rPr>
              <a:t>16+</a:t>
            </a:r>
          </a:p>
        </p:txBody>
      </p:sp>
      <p:sp>
        <p:nvSpPr>
          <p:cNvPr id="50262" name="Rectangle 86"/>
          <p:cNvSpPr>
            <a:spLocks noChangeArrowheads="1"/>
          </p:cNvSpPr>
          <p:nvPr/>
        </p:nvSpPr>
        <p:spPr bwMode="gray">
          <a:xfrm>
            <a:off x="1763713" y="5589588"/>
            <a:ext cx="457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500" b="1" dirty="0">
                <a:solidFill>
                  <a:srgbClr val="006699"/>
                </a:solidFill>
                <a:latin typeface="Arial" panose="020B0604020202020204" pitchFamily="34" charset="0"/>
              </a:rPr>
              <a:t>Информационная продукция,</a:t>
            </a:r>
          </a:p>
          <a:p>
            <a:pPr algn="ctr"/>
            <a:r>
              <a:rPr lang="ru-RU" altLang="ru-RU" sz="1500" b="1" dirty="0">
                <a:solidFill>
                  <a:srgbClr val="006699"/>
                </a:solidFill>
                <a:latin typeface="Arial" panose="020B0604020202020204" pitchFamily="34" charset="0"/>
              </a:rPr>
              <a:t> запрещенная для детей </a:t>
            </a:r>
            <a:r>
              <a:rPr lang="ru-RU" altLang="ru-RU" sz="1500" b="1" dirty="0">
                <a:solidFill>
                  <a:srgbClr val="FF0066"/>
                </a:solidFill>
                <a:latin typeface="Arial" panose="020B0604020202020204" pitchFamily="34" charset="0"/>
              </a:rPr>
              <a:t>18+</a:t>
            </a:r>
            <a:endParaRPr lang="ru-RU" altLang="ru-RU" sz="1500" b="1" dirty="0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250825" y="6354763"/>
            <a:ext cx="91440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ko-KR" sz="1400" b="1">
                <a:solidFill>
                  <a:srgbClr val="008000"/>
                </a:solidFill>
              </a:rPr>
              <a:t>Положения ч.1 ст.12 Закона №438-ФЗ не распространяется на печатную продукцию, </a:t>
            </a:r>
          </a:p>
          <a:p>
            <a:pPr>
              <a:buFontTx/>
              <a:buNone/>
            </a:pPr>
            <a:r>
              <a:rPr lang="ru-RU" altLang="ko-KR" sz="1400" b="1">
                <a:solidFill>
                  <a:srgbClr val="008000"/>
                </a:solidFill>
              </a:rPr>
              <a:t>выпущенную в оборот до 01.09.2012г.</a:t>
            </a:r>
          </a:p>
          <a:p>
            <a:pPr>
              <a:buFontTx/>
              <a:buNone/>
            </a:pPr>
            <a:endParaRPr lang="en-US" altLang="ko-KR" sz="1400" b="1">
              <a:solidFill>
                <a:srgbClr val="008000"/>
              </a:solidFill>
              <a:ea typeface="굴림" panose="020B0600000101010101" pitchFamily="34" charset="-127"/>
            </a:endParaRPr>
          </a:p>
        </p:txBody>
      </p:sp>
      <p:sp>
        <p:nvSpPr>
          <p:cNvPr id="50264" name="AutoShape 10"/>
          <p:cNvSpPr>
            <a:spLocks noChangeArrowheads="1"/>
          </p:cNvSpPr>
          <p:nvPr/>
        </p:nvSpPr>
        <p:spPr bwMode="gray">
          <a:xfrm>
            <a:off x="7092950" y="1268413"/>
            <a:ext cx="1800225" cy="3456731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ru-RU" sz="1500" b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50265" name="Rectangle 89"/>
          <p:cNvSpPr>
            <a:spLocks noChangeArrowheads="1"/>
          </p:cNvSpPr>
          <p:nvPr/>
        </p:nvSpPr>
        <p:spPr bwMode="gray">
          <a:xfrm>
            <a:off x="7043737" y="1484313"/>
            <a:ext cx="199275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66"/>
                </a:solidFill>
                <a:latin typeface="Arial" panose="020B0604020202020204" pitchFamily="34" charset="0"/>
              </a:rPr>
              <a:t>При кино- и </a:t>
            </a:r>
          </a:p>
          <a:p>
            <a:pPr algn="ctr"/>
            <a:r>
              <a:rPr lang="ru-RU" altLang="ru-RU" b="1" dirty="0">
                <a:solidFill>
                  <a:srgbClr val="FF0066"/>
                </a:solidFill>
                <a:latin typeface="Arial" panose="020B0604020202020204" pitchFamily="34" charset="0"/>
              </a:rPr>
              <a:t>видео-</a:t>
            </a:r>
          </a:p>
          <a:p>
            <a:pPr algn="ctr"/>
            <a:r>
              <a:rPr lang="ru-RU" altLang="ru-RU" b="1" dirty="0">
                <a:solidFill>
                  <a:srgbClr val="FF0066"/>
                </a:solidFill>
                <a:latin typeface="Arial" panose="020B0604020202020204" pitchFamily="34" charset="0"/>
              </a:rPr>
              <a:t>обслуживании</a:t>
            </a:r>
          </a:p>
          <a:p>
            <a:pPr algn="ctr"/>
            <a:r>
              <a:rPr lang="ru-RU" altLang="ru-RU" b="1" dirty="0">
                <a:solidFill>
                  <a:srgbClr val="FF0066"/>
                </a:solidFill>
                <a:latin typeface="Arial" panose="020B0604020202020204" pitchFamily="34" charset="0"/>
              </a:rPr>
              <a:t>размер знака </a:t>
            </a:r>
          </a:p>
          <a:p>
            <a:pPr algn="ctr"/>
            <a:r>
              <a:rPr lang="ru-RU" altLang="ru-RU" b="1" dirty="0">
                <a:solidFill>
                  <a:srgbClr val="FF0066"/>
                </a:solidFill>
                <a:latin typeface="Arial" panose="020B0604020202020204" pitchFamily="34" charset="0"/>
              </a:rPr>
              <a:t>должен </a:t>
            </a:r>
          </a:p>
          <a:p>
            <a:pPr algn="ctr"/>
            <a:r>
              <a:rPr lang="ru-RU" altLang="ru-RU" b="1" dirty="0">
                <a:solidFill>
                  <a:srgbClr val="FF0066"/>
                </a:solidFill>
                <a:latin typeface="Arial" panose="020B0604020202020204" pitchFamily="34" charset="0"/>
              </a:rPr>
              <a:t>составлять </a:t>
            </a:r>
          </a:p>
          <a:p>
            <a:pPr algn="ctr"/>
            <a:r>
              <a:rPr lang="ru-RU" altLang="ru-RU" b="1" dirty="0">
                <a:solidFill>
                  <a:srgbClr val="FF0066"/>
                </a:solidFill>
                <a:latin typeface="Arial" panose="020B0604020202020204" pitchFamily="34" charset="0"/>
              </a:rPr>
              <a:t>не менее чем</a:t>
            </a:r>
          </a:p>
          <a:p>
            <a:pPr algn="ctr"/>
            <a:r>
              <a:rPr lang="ru-RU" altLang="ru-RU" b="1" dirty="0">
                <a:solidFill>
                  <a:srgbClr val="FF0066"/>
                </a:solidFill>
                <a:latin typeface="Arial" panose="020B0604020202020204" pitchFamily="34" charset="0"/>
              </a:rPr>
              <a:t>5% площади </a:t>
            </a:r>
          </a:p>
          <a:p>
            <a:pPr algn="ctr"/>
            <a:r>
              <a:rPr lang="ru-RU" altLang="ru-RU" b="1" dirty="0">
                <a:solidFill>
                  <a:srgbClr val="FF0066"/>
                </a:solidFill>
                <a:latin typeface="Arial" panose="020B0604020202020204" pitchFamily="34" charset="0"/>
              </a:rPr>
              <a:t>экрана или </a:t>
            </a:r>
          </a:p>
          <a:p>
            <a:pPr algn="ctr"/>
            <a:r>
              <a:rPr lang="ru-RU" altLang="ru-RU" b="1" dirty="0">
                <a:solidFill>
                  <a:srgbClr val="FF0066"/>
                </a:solidFill>
                <a:latin typeface="Arial" panose="020B0604020202020204" pitchFamily="34" charset="0"/>
              </a:rPr>
              <a:t>афиши</a:t>
            </a:r>
          </a:p>
        </p:txBody>
      </p:sp>
    </p:spTree>
    <p:extLst>
      <p:ext uri="{BB962C8B-B14F-4D97-AF65-F5344CB8AC3E}">
        <p14:creationId xmlns:p14="http://schemas.microsoft.com/office/powerpoint/2010/main" val="293619858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Польза интернета - Картинка 17359/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36"/>
            <a:ext cx="5019494" cy="66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0004-004-Vred-interneta.jpg (720×96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02" y="0"/>
            <a:ext cx="4707976" cy="627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ольза алкоголя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18" y="5056195"/>
            <a:ext cx="374441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lvl="0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отслеживания </a:t>
            </a: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 сайтов:</a:t>
            </a:r>
            <a:b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бесплатной </a:t>
            </a:r>
            <a:r>
              <a:rPr lang="ru-RU" sz="31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EffeTech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 Sniffer, Wireshark, Fiddler,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NetworkTrafficView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ChromeHistoryView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IEHistoryView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400" dirty="0" smtClean="0"/>
          </a:p>
          <a:p>
            <a:pPr marL="0" indent="0" algn="ctr">
              <a:buNone/>
            </a:pP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контентной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фильтрации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бесплатной основе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Интернет Цензор,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NetPolice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контентной фильтрации для телефонов: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платной основе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007-Mobile,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Kasperssky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Mobile Security, Norton Safety Minder, F-Secure Mobile Security, Mobile Security Personal Edition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65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623888"/>
            <a:ext cx="756285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7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img0.liveinternet.ru/images/attach/c/4/81/150/81150838_t_drjelau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86"/>
            <a:ext cx="6084168" cy="68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39ca14228489e831ee354996b5958604.jpg (500×484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7" r="-292" b="12049"/>
          <a:stretch/>
        </p:blipFill>
        <p:spPr bwMode="auto">
          <a:xfrm>
            <a:off x="6098606" y="22186"/>
            <a:ext cx="3045394" cy="683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786927"/>
              </p:ext>
            </p:extLst>
          </p:nvPr>
        </p:nvGraphicFramePr>
        <p:xfrm>
          <a:off x="395536" y="1268760"/>
          <a:ext cx="842493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841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Информационные источники: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Баринова Марина Геннадьевна,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кафедры теории и практики воспитания и дополнительного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НИРО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  <a:p>
            <a:endParaRPr lang="ru-RU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5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085862"/>
              </p:ext>
            </p:extLst>
          </p:nvPr>
        </p:nvGraphicFramePr>
        <p:xfrm>
          <a:off x="457200" y="1417638"/>
          <a:ext cx="8291264" cy="517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11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456614"/>
              </p:ext>
            </p:extLst>
          </p:nvPr>
        </p:nvGraphicFramePr>
        <p:xfrm>
          <a:off x="450237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702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994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3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380274"/>
              </p:ext>
            </p:extLst>
          </p:nvPr>
        </p:nvGraphicFramePr>
        <p:xfrm>
          <a:off x="457200" y="1268760"/>
          <a:ext cx="82296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69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281</Words>
  <Application>Microsoft Office PowerPoint</Application>
  <PresentationFormat>Экран (4:3)</PresentationFormat>
  <Paragraphs>54</Paragraphs>
  <Slides>50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8" baseType="lpstr">
      <vt:lpstr>굴림</vt:lpstr>
      <vt:lpstr>맑은 고딕</vt:lpstr>
      <vt:lpstr>Adventure</vt:lpstr>
      <vt:lpstr>Arial</vt:lpstr>
      <vt:lpstr>Calibri</vt:lpstr>
      <vt:lpstr>Impact</vt:lpstr>
      <vt:lpstr>Times New Roman</vt:lpstr>
      <vt:lpstr>Тема Office</vt:lpstr>
      <vt:lpstr>Безопасный интернет.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Марк Пренски: цифровые аборигены (2001)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Программы для  отслеживания посещения сайтов: на бесплатной основе: EffeTech HTTP Sniffer, Wireshark, Fiddler, NetworkTrafficView, ChromeHistoryView, IEHistoryView </vt:lpstr>
      <vt:lpstr>Презентация PowerPoint</vt:lpstr>
      <vt:lpstr>Презентация PowerPoint</vt:lpstr>
      <vt:lpstr>Информационные источники: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ажа</cp:lastModifiedBy>
  <cp:revision>52</cp:revision>
  <cp:lastPrinted>2014-11-20T04:41:23Z</cp:lastPrinted>
  <dcterms:created xsi:type="dcterms:W3CDTF">2014-11-19T18:34:46Z</dcterms:created>
  <dcterms:modified xsi:type="dcterms:W3CDTF">2014-12-05T13:12:04Z</dcterms:modified>
</cp:coreProperties>
</file>